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395" r:id="rId3"/>
    <p:sldId id="396" r:id="rId4"/>
    <p:sldId id="397" r:id="rId5"/>
    <p:sldId id="394" r:id="rId6"/>
    <p:sldId id="259" r:id="rId7"/>
    <p:sldId id="383" r:id="rId8"/>
    <p:sldId id="353" r:id="rId9"/>
    <p:sldId id="398" r:id="rId10"/>
    <p:sldId id="386" r:id="rId11"/>
    <p:sldId id="400" r:id="rId12"/>
    <p:sldId id="392" r:id="rId13"/>
    <p:sldId id="388" r:id="rId14"/>
    <p:sldId id="389" r:id="rId15"/>
    <p:sldId id="390" r:id="rId16"/>
    <p:sldId id="368" r:id="rId17"/>
    <p:sldId id="367" r:id="rId18"/>
    <p:sldId id="366" r:id="rId19"/>
    <p:sldId id="365" r:id="rId20"/>
    <p:sldId id="364" r:id="rId21"/>
    <p:sldId id="362" r:id="rId22"/>
    <p:sldId id="354" r:id="rId23"/>
    <p:sldId id="290" r:id="rId24"/>
    <p:sldId id="404" r:id="rId25"/>
    <p:sldId id="405" r:id="rId26"/>
    <p:sldId id="406" r:id="rId27"/>
    <p:sldId id="358" r:id="rId28"/>
    <p:sldId id="357" r:id="rId29"/>
    <p:sldId id="294" r:id="rId30"/>
    <p:sldId id="295" r:id="rId31"/>
    <p:sldId id="296" r:id="rId32"/>
    <p:sldId id="268" r:id="rId33"/>
    <p:sldId id="349" r:id="rId34"/>
    <p:sldId id="288" r:id="rId35"/>
    <p:sldId id="380" r:id="rId36"/>
    <p:sldId id="408" r:id="rId37"/>
    <p:sldId id="407" r:id="rId38"/>
    <p:sldId id="301" r:id="rId39"/>
    <p:sldId id="302" r:id="rId40"/>
    <p:sldId id="303" r:id="rId41"/>
    <p:sldId id="344" r:id="rId42"/>
    <p:sldId id="350" r:id="rId43"/>
    <p:sldId id="333" r:id="rId44"/>
    <p:sldId id="352" r:id="rId45"/>
    <p:sldId id="266" r:id="rId46"/>
    <p:sldId id="401" r:id="rId47"/>
    <p:sldId id="370" r:id="rId48"/>
    <p:sldId id="351" r:id="rId49"/>
    <p:sldId id="339" r:id="rId50"/>
    <p:sldId id="402" r:id="rId51"/>
    <p:sldId id="403" r:id="rId5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37609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75A36-C50E-4FBF-B316-07A15C45DD21}" type="datetimeFigureOut">
              <a:rPr lang="en-US"/>
              <a:pPr>
                <a:defRPr/>
              </a:pPr>
              <a:t>10/17/2011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7AE05-BE4E-4697-B4FA-5945AE6026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0C58-1C51-41B9-8E19-22D9AA8CAD01}" type="datetimeFigureOut">
              <a:rPr lang="en-US"/>
              <a:pPr>
                <a:defRPr/>
              </a:pPr>
              <a:t>10/17/2011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FD394-981B-4083-82A7-13EBD16FAE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639AB-9AC6-4FD7-BE99-8B8105D1E315}" type="datetimeFigureOut">
              <a:rPr lang="en-US"/>
              <a:pPr>
                <a:defRPr/>
              </a:pPr>
              <a:t>10/17/2011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72604-E44E-43CA-A677-EEA850CE31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23577-6949-4BBD-8737-EB8EEE2AD328}" type="datetimeFigureOut">
              <a:rPr lang="en-US"/>
              <a:pPr>
                <a:defRPr/>
              </a:pPr>
              <a:t>10/17/2011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9EA61-9056-479C-BC23-A333CEC034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CFDD6-3857-4130-A047-286DE5958BC7}" type="datetimeFigureOut">
              <a:rPr lang="en-US"/>
              <a:pPr>
                <a:defRPr/>
              </a:pPr>
              <a:t>10/17/2011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E7945-FBDD-4246-8376-DCE4FF684C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024AA-E8D4-45CC-8798-EBB75E5E2916}" type="datetimeFigureOut">
              <a:rPr lang="en-US"/>
              <a:pPr>
                <a:defRPr/>
              </a:pPr>
              <a:t>10/17/2011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F095B-49AD-48FE-9F45-71B7A53DF5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D3E23-C438-42F0-9A26-B7E661CC2692}" type="datetimeFigureOut">
              <a:rPr lang="en-US"/>
              <a:pPr>
                <a:defRPr/>
              </a:pPr>
              <a:t>10/17/2011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BE0AD-DB7F-4DB0-83E6-7384750E44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B6192-3616-4560-9601-055DECC6D4C2}" type="datetimeFigureOut">
              <a:rPr lang="en-US"/>
              <a:pPr>
                <a:defRPr/>
              </a:pPr>
              <a:t>10/17/2011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1879C-F6AE-4203-B9D4-AAD49467A1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41344-D078-4A02-947A-60402B339EA6}" type="datetimeFigureOut">
              <a:rPr lang="en-US"/>
              <a:pPr>
                <a:defRPr/>
              </a:pPr>
              <a:t>10/17/2011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CC0F4-2FD5-4629-90C4-3BB7978FC4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A38FD-F2A3-44CD-8E9B-7BE4FB4DDA67}" type="datetimeFigureOut">
              <a:rPr lang="en-US"/>
              <a:pPr>
                <a:defRPr/>
              </a:pPr>
              <a:t>10/17/2011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C3777-0855-429D-A3F5-57F7FEA8A7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8E0A4-B5B8-44CC-9465-A22CA24D674F}" type="datetimeFigureOut">
              <a:rPr lang="en-US"/>
              <a:pPr>
                <a:defRPr/>
              </a:pPr>
              <a:t>10/17/2011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4813E-2A13-4F37-8BFE-699CA6EE55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7B4411-F517-4C52-BE95-D0B0BAFE5B85}" type="datetimeFigureOut">
              <a:rPr lang="en-US"/>
              <a:pPr>
                <a:defRPr/>
              </a:pPr>
              <a:t>10/17/2011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ED6DDE-9E6B-4E00-8A29-9E9AE48E08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1676400"/>
            <a:ext cx="6456363" cy="4524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 </a:t>
            </a:r>
            <a:r>
              <a:rPr lang="en-US" sz="96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What We're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Going to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Cover</a:t>
            </a:r>
            <a:endParaRPr lang="en-US" sz="9600" b="1" dirty="0">
              <a:solidFill>
                <a:srgbClr val="376092"/>
              </a:solidFill>
              <a:effectLst>
                <a:outerShdw blurRad="50800" dist="38100" sx="101000" sy="1010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371600"/>
            <a:ext cx="9144000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What you will learn: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Exact Entry signals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How to use indicators to find entry points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      in the forex market.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You will learn how to trade in the present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371600"/>
            <a:ext cx="9144000" cy="4786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n-US" sz="60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Lets look </a:t>
            </a:r>
          </a:p>
          <a:p>
            <a:pPr algn="ctr"/>
            <a:r>
              <a:rPr lang="en-US" sz="60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 a</a:t>
            </a:r>
          </a:p>
          <a:p>
            <a:pPr algn="ctr"/>
            <a:r>
              <a:rPr lang="en-US" sz="60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Chart to see how </a:t>
            </a:r>
          </a:p>
          <a:p>
            <a:pPr algn="ctr"/>
            <a:r>
              <a:rPr lang="en-US" sz="60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 works</a:t>
            </a:r>
            <a:endParaRPr lang="en-US" sz="3200" b="1">
              <a:solidFill>
                <a:srgbClr val="37609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/>
            <a:endParaRPr lang="en-US" sz="3200" b="1">
              <a:solidFill>
                <a:srgbClr val="37609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n-US" sz="3600" b="1">
              <a:solidFill>
                <a:srgbClr val="37609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371600"/>
            <a:ext cx="9144000" cy="1138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24579" name="Picture 5" descr="PPT8A4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447800"/>
            <a:ext cx="4476750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2362200"/>
            <a:ext cx="6196013" cy="15700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 </a:t>
            </a:r>
            <a:r>
              <a:rPr lang="en-US" sz="96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Launch Pad</a:t>
            </a:r>
            <a:endParaRPr lang="en-US" sz="9600" b="1" dirty="0">
              <a:solidFill>
                <a:srgbClr val="376092"/>
              </a:solidFill>
              <a:effectLst>
                <a:outerShdw blurRad="50800" dist="38100" sx="101000" sy="1010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057400"/>
            <a:ext cx="9144000" cy="3908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“Launch Pad” is: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Our Foundational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Forex Trading System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371600"/>
            <a:ext cx="9144000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What you will learn: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Exact Entry signals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Exact Exit signals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371600"/>
            <a:ext cx="9144000" cy="3046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What you will learn: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Exact Entry signals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Exact Exit signals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You trade in the present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371600"/>
            <a:ext cx="9144000" cy="3540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What you will learn: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Exact Entry signals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Exact Exit signals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You trade in the present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Money and Risk Management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371600"/>
            <a:ext cx="9144000" cy="4032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What you will learn: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Exact Entry signals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Exact Exit signals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You trade in the present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Money and Risk Management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How to identify a trend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371600"/>
            <a:ext cx="9144000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What you will learn: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Exact Entry signals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Exact Exit signals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You trade in the present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Money and Risk Management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How to identify a trend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How to use multiple signals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1371600"/>
            <a:ext cx="5988050" cy="544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 </a:t>
            </a:r>
            <a:r>
              <a:rPr lang="en-US" sz="96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Jump Start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Launch Pad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Alerts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0" b="1" dirty="0">
              <a:solidFill>
                <a:srgbClr val="376092"/>
              </a:solidFill>
              <a:effectLst>
                <a:outerShdw blurRad="50800" dist="38100" sx="101000" sy="1010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371600"/>
            <a:ext cx="9144000" cy="5508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What you will learn: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Exact Entry signals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Exact Exit signals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You trade in the present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Money and Risk Management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How to identify a trend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How to use multiple signals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How to keep a trade journal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How to write a trading plan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371600"/>
            <a:ext cx="9144000" cy="600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What you will learn: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Exact Entry signals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Exact Exit signals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You trade in the present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Money and Risk Management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How to identify a trend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How to use multiple signals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How to keep a trade journal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How to write a trading plan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AND much MORE…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600200"/>
            <a:ext cx="8955088" cy="4340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60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“LP” is for the:</a:t>
            </a:r>
          </a:p>
          <a:p>
            <a:pPr algn="ctr"/>
            <a:r>
              <a:rPr lang="en-US" sz="6000" b="1" i="1" u="sng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New Traders</a:t>
            </a:r>
          </a:p>
          <a:p>
            <a:pPr algn="ctr"/>
            <a:r>
              <a:rPr lang="en-US" sz="6000" b="1" i="1" u="sng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Experienced Traders</a:t>
            </a:r>
          </a:p>
          <a:p>
            <a:pPr algn="ctr"/>
            <a:r>
              <a:rPr lang="en-US" sz="48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That are not making </a:t>
            </a:r>
          </a:p>
          <a:p>
            <a:pPr algn="ctr"/>
            <a:r>
              <a:rPr lang="en-US" sz="48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The money they would like</a:t>
            </a:r>
            <a:endParaRPr lang="en-US" sz="4800" b="1">
              <a:solidFill>
                <a:srgbClr val="37609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4750" y="1828800"/>
            <a:ext cx="6702425" cy="4664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60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Launch Pad </a:t>
            </a:r>
          </a:p>
          <a:p>
            <a:pPr algn="ctr"/>
            <a:r>
              <a:rPr lang="en-US" sz="60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Trading System </a:t>
            </a:r>
          </a:p>
          <a:p>
            <a:pPr algn="ctr"/>
            <a:r>
              <a:rPr lang="en-US" sz="60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 yours for life</a:t>
            </a:r>
          </a:p>
          <a:p>
            <a:pPr algn="ctr"/>
            <a:r>
              <a:rPr lang="en-US" sz="60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 a one time fee </a:t>
            </a:r>
          </a:p>
          <a:p>
            <a:pPr algn="ctr"/>
            <a:r>
              <a:rPr lang="en-US" sz="60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 $97.00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4500" y="1905000"/>
            <a:ext cx="5673725" cy="41544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What do you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Get with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Launch Pad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Membership</a:t>
            </a:r>
            <a:endParaRPr lang="en-US" sz="72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1825" y="1905000"/>
            <a:ext cx="7840663" cy="40941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The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Launch Pad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Membership Is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Level 1 of the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Forex Profit Classroom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905000"/>
            <a:ext cx="7273925" cy="2124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Here is what you get with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YOUR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membership subscription: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400" y="2133600"/>
            <a:ext cx="8359775" cy="1938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Launch pad 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training videos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Norwood Alerts</a:t>
            </a:r>
            <a:endParaRPr lang="en-US" sz="6000" b="1" dirty="0">
              <a:solidFill>
                <a:srgbClr val="FFC000"/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400" y="2133600"/>
            <a:ext cx="8359775" cy="2862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Launch pad 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training videos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Norwood Alerts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Trend alerts</a:t>
            </a:r>
            <a:endParaRPr lang="en-US" sz="6000" b="1" dirty="0">
              <a:solidFill>
                <a:srgbClr val="FFC000"/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752600"/>
            <a:ext cx="9043988" cy="2770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Two Coaching Webinars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Per Month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Instruction…Assignments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209800"/>
            <a:ext cx="8469313" cy="3970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 </a:t>
            </a:r>
            <a:r>
              <a:rPr lang="en-US" sz="96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If you like what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You see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0" b="1" dirty="0">
              <a:solidFill>
                <a:srgbClr val="376092"/>
              </a:solidFill>
              <a:effectLst>
                <a:outerShdw blurRad="50800" dist="38100" sx="101000" sy="1010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752600"/>
            <a:ext cx="9043988" cy="36004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Two Coaching Webinars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Per Month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Instruction…Assignments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Q &amp;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752600"/>
            <a:ext cx="9043988" cy="4432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Two Coaching Webinars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Per Month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Instruction…Assignments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Q &amp; 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Hot Seat </a:t>
            </a:r>
            <a:r>
              <a:rPr lang="en-US" sz="32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Have trades reviewed</a:t>
            </a:r>
            <a:endParaRPr lang="en-US" sz="3200" b="1" dirty="0">
              <a:solidFill>
                <a:srgbClr val="FFC000"/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4838" y="1600200"/>
            <a:ext cx="7494587" cy="4894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457200" indent="-457200" algn="ctr"/>
            <a:r>
              <a:rPr lang="en-US" sz="5400" b="1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Video and Audio</a:t>
            </a:r>
          </a:p>
          <a:p>
            <a:pPr marL="457200" indent="-457200" algn="ctr"/>
            <a:r>
              <a:rPr lang="en-US" sz="9600" b="1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ARCHIVES</a:t>
            </a:r>
          </a:p>
          <a:p>
            <a:pPr marL="1371600" lvl="2" indent="-457200" algn="ctr">
              <a:buFont typeface="Arial" charset="0"/>
              <a:buChar char="•"/>
            </a:pPr>
            <a:r>
              <a:rPr lang="en-US" sz="5400" b="1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Webinars</a:t>
            </a:r>
          </a:p>
          <a:p>
            <a:pPr marL="1371600" lvl="2" indent="-457200" algn="ctr">
              <a:buFont typeface="Arial" charset="0"/>
              <a:buChar char="•"/>
            </a:pPr>
            <a:r>
              <a:rPr lang="en-US" sz="5400" b="1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 &amp; A</a:t>
            </a:r>
          </a:p>
          <a:p>
            <a:pPr marL="1371600" lvl="2" indent="-457200" algn="ctr">
              <a:buFont typeface="Arial" charset="0"/>
              <a:buChar char="•"/>
            </a:pPr>
            <a:r>
              <a:rPr lang="en-US" sz="5400" b="1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Training Sessions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600200"/>
            <a:ext cx="8702675" cy="4586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You will also Gain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Access to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The 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u="sng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Accelerated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13" y="1371600"/>
            <a:ext cx="9075737" cy="52625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By Using The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Acceleration Program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Along with the </a:t>
            </a:r>
            <a:r>
              <a:rPr lang="en-US" sz="48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Bonus Material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i="1" u="sng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Learn to trade Profitably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u="sng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In … 2-4 months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i="1" u="sng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Not … 2 to 4 years</a:t>
            </a:r>
            <a:endParaRPr lang="en-US" sz="6000" b="1" i="1" u="sng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688" y="1295400"/>
            <a:ext cx="8975725" cy="3751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48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When you invest in the </a:t>
            </a:r>
          </a:p>
          <a:p>
            <a:pPr algn="ctr"/>
            <a:r>
              <a:rPr lang="en-US" sz="48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Launch Pad training course</a:t>
            </a:r>
          </a:p>
          <a:p>
            <a:pPr algn="ctr"/>
            <a:r>
              <a:rPr lang="en-US" sz="48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You will receive access to the </a:t>
            </a:r>
          </a:p>
          <a:p>
            <a:pPr algn="ctr"/>
            <a:r>
              <a:rPr lang="en-US" sz="48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Forex Profit Classroom </a:t>
            </a:r>
          </a:p>
          <a:p>
            <a:pPr algn="ctr"/>
            <a:r>
              <a:rPr lang="en-US" sz="48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 30 days.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900" y="1295400"/>
            <a:ext cx="8878888" cy="4586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u="sng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If you choose to discontinue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u="sng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after the 30 day trial period do so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u="sng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by sending us an email.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i="1" u="sng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u="sng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We will promptly cancel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u="sng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the membership 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u="sng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But you get to keep Launch Pad for life.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i="1" u="sng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9525" y="1295400"/>
            <a:ext cx="9072563" cy="3994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4000" b="1" i="1" u="sng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If you like what you see</a:t>
            </a:r>
          </a:p>
          <a:p>
            <a:pPr algn="ctr"/>
            <a:r>
              <a:rPr lang="en-US" sz="4000" b="1" i="1" u="sng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 can show you how</a:t>
            </a:r>
          </a:p>
          <a:p>
            <a:pPr algn="ctr"/>
            <a:r>
              <a:rPr lang="en-US" sz="4000" b="1" i="1" u="sng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You will receive a discounted</a:t>
            </a:r>
          </a:p>
          <a:p>
            <a:pPr algn="ctr"/>
            <a:r>
              <a:rPr lang="en-US" sz="4000" b="1" i="1" u="sng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Monthly rate for your membership</a:t>
            </a:r>
          </a:p>
          <a:p>
            <a:pPr algn="ctr"/>
            <a:r>
              <a:rPr lang="en-US" sz="4800" b="1" i="1" u="sng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Simply for investing in Launch</a:t>
            </a:r>
          </a:p>
          <a:p>
            <a:pPr algn="ctr"/>
            <a:r>
              <a:rPr lang="en-US" sz="4800" b="1" i="1" u="sng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Pad today.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6688" y="1371600"/>
            <a:ext cx="8904287" cy="1600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5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 will show you how to:</a:t>
            </a:r>
          </a:p>
          <a:p>
            <a:pPr marL="1200150" lvl="1" indent="-742950" algn="ctr">
              <a:buFont typeface="Calibri" pitchFamily="34" charset="0"/>
              <a:buAutoNum type="arabicPeriod"/>
            </a:pPr>
            <a:r>
              <a:rPr lang="en-US" sz="4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Lose Money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6688" y="1371600"/>
            <a:ext cx="8904287" cy="2278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5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 will show you how to:</a:t>
            </a:r>
          </a:p>
          <a:p>
            <a:pPr marL="1200150" lvl="1" indent="-742950" algn="ctr">
              <a:buFont typeface="Calibri" pitchFamily="34" charset="0"/>
              <a:buAutoNum type="arabicPeriod"/>
            </a:pPr>
            <a:r>
              <a:rPr lang="en-US" sz="4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Lose Money</a:t>
            </a:r>
          </a:p>
          <a:p>
            <a:pPr marL="1200150" lvl="1" indent="-742950" algn="ctr">
              <a:buFont typeface="Calibri" pitchFamily="34" charset="0"/>
              <a:buAutoNum type="arabicPeriod"/>
            </a:pPr>
            <a:r>
              <a:rPr lang="en-US" sz="4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How to start making Money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31938" y="1371600"/>
            <a:ext cx="5972175" cy="56324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 We will show you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How to get 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One week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FREE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Test drive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0" b="1" dirty="0">
              <a:solidFill>
                <a:srgbClr val="376092"/>
              </a:solidFill>
              <a:effectLst>
                <a:outerShdw blurRad="50800" dist="38100" sx="101000" sy="1010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6688" y="1371600"/>
            <a:ext cx="8904287" cy="4308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5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 will show you how to:</a:t>
            </a:r>
          </a:p>
          <a:p>
            <a:pPr marL="1200150" lvl="1" indent="-742950" algn="ctr">
              <a:buFont typeface="Calibri" pitchFamily="34" charset="0"/>
              <a:buAutoNum type="arabicPeriod"/>
            </a:pPr>
            <a:r>
              <a:rPr lang="en-US" sz="4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Lose Money</a:t>
            </a:r>
          </a:p>
          <a:p>
            <a:pPr marL="1200150" lvl="1" indent="-742950" algn="ctr">
              <a:buFont typeface="Calibri" pitchFamily="34" charset="0"/>
              <a:buAutoNum type="arabicPeriod"/>
            </a:pPr>
            <a:r>
              <a:rPr lang="en-US" sz="4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How to start making Money</a:t>
            </a:r>
          </a:p>
          <a:p>
            <a:pPr marL="1200150" lvl="1" indent="-742950" algn="ctr">
              <a:buFont typeface="Calibri" pitchFamily="34" charset="0"/>
              <a:buAutoNum type="arabicPeriod"/>
            </a:pPr>
            <a:r>
              <a:rPr lang="en-US" sz="4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Why and How you are </a:t>
            </a:r>
          </a:p>
          <a:p>
            <a:pPr algn="ctr"/>
            <a:r>
              <a:rPr lang="en-US" sz="4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		making money</a:t>
            </a:r>
          </a:p>
          <a:p>
            <a:pPr algn="ctr"/>
            <a:r>
              <a:rPr lang="en-US" sz="4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endParaRPr lang="en-US" sz="4400" b="1">
              <a:solidFill>
                <a:srgbClr val="37609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688" y="1371600"/>
            <a:ext cx="9158287" cy="4986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5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 will show you how to:</a:t>
            </a:r>
          </a:p>
          <a:p>
            <a:pPr marL="1200150" lvl="1" indent="-742950" algn="ctr">
              <a:buFont typeface="Calibri" pitchFamily="34" charset="0"/>
              <a:buAutoNum type="arabicPeriod"/>
            </a:pPr>
            <a:r>
              <a:rPr lang="en-US" sz="4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Lose Money</a:t>
            </a:r>
          </a:p>
          <a:p>
            <a:pPr marL="1200150" lvl="1" indent="-742950" algn="ctr">
              <a:buFont typeface="Calibri" pitchFamily="34" charset="0"/>
              <a:buAutoNum type="arabicPeriod"/>
            </a:pPr>
            <a:r>
              <a:rPr lang="en-US" sz="4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How to start making Money</a:t>
            </a:r>
          </a:p>
          <a:p>
            <a:pPr marL="1200150" lvl="1" indent="-742950" algn="ctr">
              <a:buFont typeface="Calibri" pitchFamily="34" charset="0"/>
              <a:buAutoNum type="arabicPeriod"/>
            </a:pPr>
            <a:r>
              <a:rPr lang="en-US" sz="4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Why and How you are </a:t>
            </a:r>
          </a:p>
          <a:p>
            <a:pPr algn="ctr"/>
            <a:r>
              <a:rPr lang="en-US" sz="4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		making money</a:t>
            </a:r>
          </a:p>
          <a:p>
            <a:pPr algn="ctr"/>
            <a:r>
              <a:rPr lang="en-US" sz="4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4.  How to reach your </a:t>
            </a:r>
          </a:p>
          <a:p>
            <a:pPr algn="ctr"/>
            <a:r>
              <a:rPr lang="en-US" sz="44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       Financial Dreams</a:t>
            </a:r>
            <a:endParaRPr lang="en-US" sz="4400" b="1">
              <a:solidFill>
                <a:srgbClr val="37609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pic>
        <p:nvPicPr>
          <p:cNvPr id="55298" name="Picture 6" descr="PPT207A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447800"/>
            <a:ext cx="4429125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2438400"/>
            <a:ext cx="6092825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What are 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Alerts?</a:t>
            </a:r>
            <a:endParaRPr lang="en-US" sz="4000" b="1" u="sng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pic>
        <p:nvPicPr>
          <p:cNvPr id="57346" name="Picture 7" descr="PPT209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524000"/>
            <a:ext cx="734218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228600"/>
            <a:ext cx="8686800" cy="64325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What does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bg1"/>
              </a:solidFill>
              <a:effectLst>
                <a:outerShdw blurRad="50800" dist="38100" dir="42000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bg1"/>
              </a:solidFill>
              <a:effectLst>
                <a:outerShdw blurRad="50800" dist="38100" dir="42000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bg1"/>
              </a:solidFill>
              <a:effectLst>
                <a:outerShdw blurRad="50800" dist="38100" dir="42000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“Launch Pad”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bg1"/>
              </a:solidFill>
              <a:effectLst>
                <a:outerShdw blurRad="50800" dist="38100" dir="42000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bg1"/>
              </a:solidFill>
              <a:effectLst>
                <a:outerShdw blurRad="50800" dist="38100" dir="42000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bg1"/>
              </a:solidFill>
              <a:effectLst>
                <a:outerShdw blurRad="50800" dist="38100" dir="42000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dirty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Cost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1371600"/>
            <a:ext cx="6092825" cy="4000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Investment 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$97 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40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One time fee)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219200"/>
            <a:ext cx="7696200" cy="544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336699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Here is a Review of the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Bonuses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FFC000"/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You get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With your purchase of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“Launch Pad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membership”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163" y="1371600"/>
            <a:ext cx="7997825" cy="55705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48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This is what you Get</a:t>
            </a:r>
          </a:p>
          <a:p>
            <a:pPr algn="ctr"/>
            <a:endParaRPr lang="en-US" sz="3600" b="1">
              <a:solidFill>
                <a:srgbClr val="37609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32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Launch pad training video course</a:t>
            </a:r>
          </a:p>
          <a:p>
            <a:pPr algn="ctr"/>
            <a:r>
              <a:rPr lang="en-US" sz="32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3200" b="1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Norwood Alerts</a:t>
            </a:r>
          </a:p>
          <a:p>
            <a:pPr algn="ctr"/>
            <a:r>
              <a:rPr lang="en-US" sz="3200" b="1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Trend Alerts</a:t>
            </a:r>
          </a:p>
          <a:p>
            <a:pPr algn="ctr"/>
            <a:r>
              <a:rPr lang="en-US" sz="3200" b="1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US Trading Room (3 / wk) = 6 hours</a:t>
            </a:r>
          </a:p>
          <a:p>
            <a:pPr algn="ctr"/>
            <a:r>
              <a:rPr lang="en-US" sz="3200" b="1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Two Coaching Webinars Per Month</a:t>
            </a:r>
          </a:p>
          <a:p>
            <a:pPr algn="ctr"/>
            <a:r>
              <a:rPr lang="en-US" sz="3200" b="1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All Archived videos for LP</a:t>
            </a:r>
          </a:p>
          <a:p>
            <a:pPr algn="ctr"/>
            <a:r>
              <a:rPr lang="en-US" sz="8000" b="1">
                <a:solidFill>
                  <a:srgbClr val="37609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971800"/>
            <a:ext cx="39370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 </a:t>
            </a:r>
            <a:endParaRPr lang="en-US" sz="7200" b="1" dirty="0">
              <a:solidFill>
                <a:srgbClr val="376092"/>
              </a:solidFill>
              <a:effectLst>
                <a:outerShdw blurRad="50800" dist="38100" sx="101000" sy="1010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1676400"/>
            <a:ext cx="7315200" cy="37861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This comes with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Our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30 day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GUARANTEE</a:t>
            </a:r>
            <a:endParaRPr lang="en-US" sz="60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2362200"/>
            <a:ext cx="5868988" cy="30464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 </a:t>
            </a:r>
            <a:r>
              <a:rPr lang="en-US" sz="96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Jump Start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Strategy</a:t>
            </a:r>
            <a:endParaRPr lang="en-US" sz="9600" b="1" dirty="0">
              <a:solidFill>
                <a:srgbClr val="376092"/>
              </a:solidFill>
              <a:effectLst>
                <a:outerShdw blurRad="50800" dist="38100" sx="101000" sy="1010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971800"/>
            <a:ext cx="39370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 </a:t>
            </a:r>
            <a:endParaRPr lang="en-US" sz="7200" b="1" dirty="0">
              <a:solidFill>
                <a:srgbClr val="376092"/>
              </a:solidFill>
              <a:effectLst>
                <a:outerShdw blurRad="50800" dist="38100" sx="101000" sy="1010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1676400"/>
            <a:ext cx="7315200" cy="4648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There are two 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Links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Jump Start Link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And A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Launch Pad Link</a:t>
            </a:r>
            <a:endParaRPr lang="en-US" sz="6000" u="sng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971800"/>
            <a:ext cx="39370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rgbClr val="376092"/>
                </a:solidFill>
                <a:effectLst>
                  <a:outerShdw blurRad="50800" dist="38100" sx="101000" sy="101000" algn="l" rotWithShape="0">
                    <a:schemeClr val="tx1"/>
                  </a:outerShdw>
                </a:effectLst>
                <a:latin typeface="+mn-lt"/>
                <a:cs typeface="+mn-cs"/>
              </a:rPr>
              <a:t> </a:t>
            </a:r>
            <a:endParaRPr lang="en-US" sz="7200" b="1" dirty="0">
              <a:solidFill>
                <a:srgbClr val="376092"/>
              </a:solidFill>
              <a:effectLst>
                <a:outerShdw blurRad="50800" dist="38100" sx="101000" sy="1010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1524000"/>
            <a:ext cx="7315200" cy="4124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With the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Launch Pad Link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You also get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u="sng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Jump Start</a:t>
            </a:r>
            <a:endParaRPr lang="en-US" sz="6000" u="sng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81000"/>
            <a:ext cx="8686800" cy="61864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bg1"/>
              </a:solidFill>
              <a:effectLst>
                <a:outerShdw blurRad="50800" dist="38100" dir="42000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bg1"/>
              </a:solidFill>
              <a:effectLst>
                <a:outerShdw blurRad="50800" dist="38100" dir="42000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dirty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What is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solidFill>
                <a:schemeClr val="bg1"/>
              </a:solidFill>
              <a:effectLst>
                <a:outerShdw blurRad="50800" dist="38100" dir="42000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“Jump Start”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600" dirty="0">
              <a:solidFill>
                <a:schemeClr val="bg1"/>
              </a:solidFill>
              <a:effectLst>
                <a:outerShdw blurRad="50800" dist="38100" dir="42000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057400"/>
            <a:ext cx="9144000" cy="44624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“Jump Start” is: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A Forex Entry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Strategy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371600"/>
            <a:ext cx="9144000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What you will learn: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Exact Entry signals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50800" dist="38100" dir="4200000" algn="l" rotWithShape="0">
                    <a:schemeClr val="tx1">
                      <a:alpha val="99000"/>
                    </a:schemeClr>
                  </a:outerShdw>
                </a:effectLst>
              </a:rPr>
              <a:t>Forex Strategy Secrets</a:t>
            </a:r>
            <a:endParaRPr lang="en-US" sz="6600" b="1" dirty="0">
              <a:solidFill>
                <a:schemeClr val="bg1"/>
              </a:solidFill>
              <a:effectLst>
                <a:outerShdw blurRad="50800" dist="38100" dir="4200000" algn="l" rotWithShape="0">
                  <a:schemeClr val="tx1">
                    <a:alpha val="99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371600"/>
            <a:ext cx="9144000" cy="3540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What you will learn: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Exact Entry signals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How to use indicators to find entry points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25400" dist="50800" algn="l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rPr>
              <a:t>      in the forex market.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accent1">
                  <a:lumMod val="75000"/>
                </a:schemeClr>
              </a:solidFill>
              <a:effectLst>
                <a:outerShdw blurRad="25400" dist="50800" algn="l" rotWithShape="0">
                  <a:schemeClr val="tx1"/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2457</TotalTime>
  <Words>834</Words>
  <Application>Microsoft Office PowerPoint</Application>
  <PresentationFormat>On-screen Show (4:3)</PresentationFormat>
  <Paragraphs>284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Calibri</vt:lpstr>
      <vt:lpstr>Arial</vt:lpstr>
      <vt:lpstr>Office Theme</vt:lpstr>
      <vt:lpstr>Forex Strategy Secrets</vt:lpstr>
      <vt:lpstr>Forex Strategy Secrets</vt:lpstr>
      <vt:lpstr>Forex Strategy Secrets</vt:lpstr>
      <vt:lpstr>Forex Strategy Secrets</vt:lpstr>
      <vt:lpstr>Forex Strategy Secrets</vt:lpstr>
      <vt:lpstr>Slide 6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  <vt:lpstr>Slide 45</vt:lpstr>
      <vt:lpstr>Forex Strategy Secrets</vt:lpstr>
      <vt:lpstr>Forex Strategy Secrets</vt:lpstr>
      <vt:lpstr>Forex Strategy Secrets</vt:lpstr>
      <vt:lpstr>Forex Strategy Secrets</vt:lpstr>
      <vt:lpstr>Forex Strategy Secrets</vt:lpstr>
      <vt:lpstr>Forex Strategy Secrets</vt:lpstr>
    </vt:vector>
  </TitlesOfParts>
  <Company>Kirk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Forex Strategy Secrets</dc:title>
  <dc:creator>Kirk</dc:creator>
  <cp:lastModifiedBy>kdkirkman</cp:lastModifiedBy>
  <cp:revision>229</cp:revision>
  <dcterms:created xsi:type="dcterms:W3CDTF">2011-07-19T15:07:38Z</dcterms:created>
  <dcterms:modified xsi:type="dcterms:W3CDTF">2011-10-17T17:51:36Z</dcterms:modified>
</cp:coreProperties>
</file>